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78" r:id="rId3"/>
    <p:sldId id="322" r:id="rId4"/>
    <p:sldId id="316" r:id="rId5"/>
    <p:sldId id="269" r:id="rId6"/>
    <p:sldId id="270" r:id="rId7"/>
    <p:sldId id="271" r:id="rId8"/>
    <p:sldId id="305" r:id="rId9"/>
    <p:sldId id="272" r:id="rId10"/>
    <p:sldId id="306" r:id="rId11"/>
    <p:sldId id="307" r:id="rId12"/>
    <p:sldId id="313" r:id="rId13"/>
    <p:sldId id="319" r:id="rId14"/>
    <p:sldId id="312" r:id="rId15"/>
    <p:sldId id="320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9900"/>
    <a:srgbClr val="33CC33"/>
    <a:srgbClr val="DBDCDD"/>
    <a:srgbClr val="C2B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425" autoAdjust="0"/>
    <p:restoredTop sz="93051" autoAdjust="0"/>
  </p:normalViewPr>
  <p:slideViewPr>
    <p:cSldViewPr>
      <p:cViewPr>
        <p:scale>
          <a:sx n="90" d="100"/>
          <a:sy n="90" d="100"/>
        </p:scale>
        <p:origin x="-1056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326" y="-12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 u="none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 u="none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 u="none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 u="none"/>
            </a:lvl1pPr>
          </a:lstStyle>
          <a:p>
            <a:pPr>
              <a:defRPr/>
            </a:pPr>
            <a:fld id="{BB7C0532-6F24-4C60-A73F-806E27DF4F3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8817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 u="none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 u="none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noProof="0" smtClean="0"/>
              <a:t>Haga clic para modificar el estilo de texto del patrón</a:t>
            </a:r>
          </a:p>
          <a:p>
            <a:pPr lvl="1"/>
            <a:r>
              <a:rPr lang="es-AR" noProof="0" smtClean="0"/>
              <a:t>Segundo nivel</a:t>
            </a:r>
          </a:p>
          <a:p>
            <a:pPr lvl="2"/>
            <a:r>
              <a:rPr lang="es-AR" noProof="0" smtClean="0"/>
              <a:t>Tercer nivel</a:t>
            </a:r>
          </a:p>
          <a:p>
            <a:pPr lvl="3"/>
            <a:r>
              <a:rPr lang="es-AR" noProof="0" smtClean="0"/>
              <a:t>Cuarto nivel</a:t>
            </a:r>
          </a:p>
          <a:p>
            <a:pPr lvl="4"/>
            <a:r>
              <a:rPr lang="es-AR" noProof="0" smtClean="0"/>
              <a:t>Quinto nivel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 u="none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 u="none"/>
            </a:lvl1pPr>
          </a:lstStyle>
          <a:p>
            <a:pPr>
              <a:defRPr/>
            </a:pPr>
            <a:fld id="{D2F30D6B-0AC8-47F3-BD7C-6CBCAFFC505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0932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15DA79-C230-410C-8498-8D54206D4D68}" type="slidenum">
              <a:rPr lang="es-AR" smtClean="0"/>
              <a:pPr/>
              <a:t>1</a:t>
            </a:fld>
            <a:endParaRPr lang="es-AR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BA92D-C4FF-429B-854C-B42004459A0B}" type="slidenum">
              <a:rPr lang="es-AR" smtClean="0"/>
              <a:pPr/>
              <a:t>10</a:t>
            </a:fld>
            <a:endParaRPr lang="es-AR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BC0F8D-4B53-4E7C-98B8-0D19009924FC}" type="slidenum">
              <a:rPr lang="es-AR" smtClean="0"/>
              <a:pPr/>
              <a:t>11</a:t>
            </a:fld>
            <a:endParaRPr lang="es-AR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C2E700-B3DA-4B7C-93BA-7EAD7F092ABE}" type="slidenum">
              <a:rPr lang="es-AR" smtClean="0"/>
              <a:pPr/>
              <a:t>12</a:t>
            </a:fld>
            <a:endParaRPr lang="es-AR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2C5F3E-C7D5-4255-B4CB-158C6FCB32C9}" type="slidenum">
              <a:rPr lang="es-AR" smtClean="0"/>
              <a:pPr/>
              <a:t>13</a:t>
            </a:fld>
            <a:endParaRPr lang="es-AR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E8A49-3870-4A60-9085-794141D7703B}" type="slidenum">
              <a:rPr lang="es-AR" smtClean="0"/>
              <a:pPr/>
              <a:t>14</a:t>
            </a:fld>
            <a:endParaRPr lang="es-AR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617C4-1735-4074-AD6A-E47A04FFD7DD}" type="slidenum">
              <a:rPr lang="es-AR" smtClean="0"/>
              <a:pPr/>
              <a:t>15</a:t>
            </a:fld>
            <a:endParaRPr lang="es-AR" smtClean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29074D-A83B-41FE-A28C-8690F6D973B6}" type="slidenum">
              <a:rPr lang="es-AR" smtClean="0"/>
              <a:pPr/>
              <a:t>2</a:t>
            </a:fld>
            <a:endParaRPr lang="es-AR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377C6-B887-451A-A388-9835AEB25FDA}" type="slidenum">
              <a:rPr lang="es-AR" smtClean="0"/>
              <a:pPr/>
              <a:t>3</a:t>
            </a:fld>
            <a:endParaRPr lang="es-AR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85C51E-A097-4095-B462-A080327F5B81}" type="slidenum">
              <a:rPr lang="es-AR" smtClean="0"/>
              <a:pPr/>
              <a:t>4</a:t>
            </a:fld>
            <a:endParaRPr lang="es-AR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FB014-2199-42C3-864B-571B43BBB232}" type="slidenum">
              <a:rPr lang="es-AR" smtClean="0"/>
              <a:pPr/>
              <a:t>5</a:t>
            </a:fld>
            <a:endParaRPr lang="es-AR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3ACF7-2C4D-45A5-8E5A-7DEC74E387E2}" type="slidenum">
              <a:rPr lang="es-AR" smtClean="0"/>
              <a:pPr/>
              <a:t>6</a:t>
            </a:fld>
            <a:endParaRPr lang="es-AR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18E53E-8685-4250-8E5D-5C6C29FFC252}" type="slidenum">
              <a:rPr lang="es-AR" smtClean="0"/>
              <a:pPr/>
              <a:t>7</a:t>
            </a:fld>
            <a:endParaRPr lang="es-AR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0F327-7F41-4A73-8E00-28AFF7A3F13E}" type="slidenum">
              <a:rPr lang="es-AR" smtClean="0"/>
              <a:pPr/>
              <a:t>8</a:t>
            </a:fld>
            <a:endParaRPr lang="es-AR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312FD-DAC5-4311-AF7E-5109EEFD58B6}" type="slidenum">
              <a:rPr lang="es-AR" smtClean="0"/>
              <a:pPr/>
              <a:t>9</a:t>
            </a:fld>
            <a:endParaRPr lang="es-AR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249988"/>
            <a:ext cx="9145588" cy="6080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7" descr="riopresentacio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96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1" descr="header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0" y="188913"/>
            <a:ext cx="6588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AR" u="none">
                <a:effectLst>
                  <a:outerShdw blurRad="38100" dist="38100" dir="2700000" algn="tl">
                    <a:srgbClr val="C0C0C0"/>
                  </a:outerShdw>
                </a:effectLst>
              </a:rPr>
              <a:t>Pagos a través de Online Banking Cash Management</a:t>
            </a:r>
            <a:endParaRPr lang="es-AR" b="0" u="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banking.com.a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www.cash.santanderrio.com.ar:1424/index_pin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5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port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816350" y="1484313"/>
            <a:ext cx="51117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s-ES_tradnl" sz="2000" b="0" u="none">
              <a:solidFill>
                <a:schemeClr val="bg1"/>
              </a:solidFill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773363" y="1412875"/>
            <a:ext cx="63357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ts val="4500"/>
              </a:lnSpc>
            </a:pPr>
            <a:r>
              <a:rPr lang="es-ES_tradnl" sz="2400" dirty="0">
                <a:solidFill>
                  <a:schemeClr val="bg1"/>
                </a:solidFill>
              </a:rPr>
              <a:t>SOLUCIONES DE COBRANZA</a:t>
            </a:r>
            <a:r>
              <a:rPr lang="es-ES_tradnl" sz="2400" u="none" dirty="0">
                <a:solidFill>
                  <a:schemeClr val="bg1"/>
                </a:solidFill>
              </a:rPr>
              <a:t/>
            </a:r>
            <a:br>
              <a:rPr lang="es-ES_tradnl" sz="2400" u="none" dirty="0">
                <a:solidFill>
                  <a:schemeClr val="bg1"/>
                </a:solidFill>
              </a:rPr>
            </a:br>
            <a:r>
              <a:rPr lang="es-ES_tradnl" sz="2400" u="none" dirty="0">
                <a:solidFill>
                  <a:schemeClr val="bg1"/>
                </a:solidFill>
              </a:rPr>
              <a:t>Pagos a través de </a:t>
            </a:r>
            <a:br>
              <a:rPr lang="es-ES_tradnl" sz="2400" u="none" dirty="0">
                <a:solidFill>
                  <a:schemeClr val="bg1"/>
                </a:solidFill>
              </a:rPr>
            </a:br>
            <a:r>
              <a:rPr lang="es-ES_tradnl" sz="2400" u="none" dirty="0">
                <a:solidFill>
                  <a:schemeClr val="bg1"/>
                </a:solidFill>
              </a:rPr>
              <a:t>Online Banking Cash Management</a:t>
            </a:r>
            <a:br>
              <a:rPr lang="es-ES_tradnl" sz="2400" u="none" dirty="0">
                <a:solidFill>
                  <a:schemeClr val="bg1"/>
                </a:solidFill>
              </a:rPr>
            </a:br>
            <a:r>
              <a:rPr lang="es-ES_tradnl" i="1" u="none" dirty="0">
                <a:solidFill>
                  <a:schemeClr val="bg1"/>
                </a:solidFill>
              </a:rPr>
              <a:t>Manual para clientes de </a:t>
            </a:r>
            <a:r>
              <a:rPr lang="es-ES_tradnl" i="1" u="none" dirty="0" smtClean="0">
                <a:solidFill>
                  <a:schemeClr val="bg1"/>
                </a:solidFill>
              </a:rPr>
              <a:t>Banco Santander Río</a:t>
            </a:r>
            <a:endParaRPr lang="es-ES" i="1" u="none" dirty="0">
              <a:solidFill>
                <a:schemeClr val="bg1"/>
              </a:solidFill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2816225" y="4856163"/>
            <a:ext cx="4492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ES_tradnl" sz="1500" b="0" u="none" dirty="0">
                <a:solidFill>
                  <a:schemeClr val="bg1"/>
                </a:solidFill>
              </a:rPr>
              <a:t>Buenos Aires, </a:t>
            </a:r>
            <a:r>
              <a:rPr lang="es-ES_tradnl" sz="1500" b="0" u="none" dirty="0" smtClean="0">
                <a:solidFill>
                  <a:schemeClr val="bg1"/>
                </a:solidFill>
              </a:rPr>
              <a:t>2016</a:t>
            </a:r>
            <a:endParaRPr lang="es-ES" sz="1500" b="0" u="none" dirty="0">
              <a:solidFill>
                <a:schemeClr val="bg1"/>
              </a:solidFill>
            </a:endParaRPr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22225" y="19796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b="0" u="none"/>
          </a:p>
        </p:txBody>
      </p:sp>
      <p:pic>
        <p:nvPicPr>
          <p:cNvPr id="15368" name="Picture 9" descr="riopresentac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13488"/>
            <a:ext cx="915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 dirty="0"/>
              <a:t>Consulta y Generación con publicación previa – Pagos a través </a:t>
            </a:r>
            <a:r>
              <a:rPr lang="es-AR" sz="1200" u="none" dirty="0" smtClean="0"/>
              <a:t>de </a:t>
            </a:r>
            <a:r>
              <a:rPr lang="es-AR" sz="1200" u="none" dirty="0" smtClean="0">
                <a:solidFill>
                  <a:srgbClr val="FF3300"/>
                </a:solidFill>
              </a:rPr>
              <a:t>“</a:t>
            </a:r>
            <a:r>
              <a:rPr lang="es-AR" sz="1200" u="none" dirty="0" err="1" smtClean="0">
                <a:solidFill>
                  <a:srgbClr val="FF3300"/>
                </a:solidFill>
              </a:rPr>
              <a:t>BtoB</a:t>
            </a:r>
            <a:r>
              <a:rPr lang="es-AR" sz="1200" u="none" dirty="0" smtClean="0">
                <a:solidFill>
                  <a:srgbClr val="FF3300"/>
                </a:solidFill>
              </a:rPr>
              <a:t> </a:t>
            </a:r>
            <a:r>
              <a:rPr lang="es-AR" sz="1200" u="none" dirty="0" err="1" smtClean="0">
                <a:solidFill>
                  <a:srgbClr val="FF3300"/>
                </a:solidFill>
              </a:rPr>
              <a:t>Interpago</a:t>
            </a:r>
            <a:r>
              <a:rPr lang="es-AR" sz="1200" u="none" dirty="0" smtClean="0">
                <a:solidFill>
                  <a:srgbClr val="FF3300"/>
                </a:solidFill>
              </a:rPr>
              <a:t>”</a:t>
            </a:r>
            <a:endParaRPr lang="es-AR" sz="1200" u="none" dirty="0">
              <a:solidFill>
                <a:srgbClr val="FF3300"/>
              </a:solidFill>
            </a:endParaRPr>
          </a:p>
        </p:txBody>
      </p:sp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179388" y="5080000"/>
            <a:ext cx="8642350" cy="293688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AR" sz="1200" b="0" u="none"/>
              <a:t>7. Seleccione el pago que desea autorizar y presione el botón “</a:t>
            </a:r>
            <a:r>
              <a:rPr lang="es-AR" sz="1200" b="0" u="none">
                <a:solidFill>
                  <a:srgbClr val="FF3300"/>
                </a:solidFill>
              </a:rPr>
              <a:t>Autorizar</a:t>
            </a:r>
            <a:r>
              <a:rPr lang="es-AR" sz="1200" b="0" u="none"/>
              <a:t>”.  A continuación, presione el botón “</a:t>
            </a:r>
            <a:r>
              <a:rPr lang="es-AR" sz="1200" b="0" u="none">
                <a:solidFill>
                  <a:srgbClr val="FF3300"/>
                </a:solidFill>
              </a:rPr>
              <a:t>Enviar</a:t>
            </a:r>
            <a:r>
              <a:rPr lang="es-AR" sz="1200" b="0" u="none"/>
              <a:t>”.</a:t>
            </a:r>
            <a:endParaRPr lang="es-ES" sz="1200" b="0" u="none">
              <a:solidFill>
                <a:schemeClr val="accent2"/>
              </a:solidFill>
            </a:endParaRPr>
          </a:p>
        </p:txBody>
      </p:sp>
      <p:grpSp>
        <p:nvGrpSpPr>
          <p:cNvPr id="35843" name="Group 20"/>
          <p:cNvGrpSpPr>
            <a:grpSpLocks/>
          </p:cNvGrpSpPr>
          <p:nvPr/>
        </p:nvGrpSpPr>
        <p:grpSpPr bwMode="auto">
          <a:xfrm>
            <a:off x="128463" y="1630313"/>
            <a:ext cx="8836025" cy="2662783"/>
            <a:chOff x="340" y="1344"/>
            <a:chExt cx="5181" cy="1230"/>
          </a:xfrm>
        </p:grpSpPr>
        <p:grpSp>
          <p:nvGrpSpPr>
            <p:cNvPr id="35847" name="Group 16"/>
            <p:cNvGrpSpPr>
              <a:grpSpLocks/>
            </p:cNvGrpSpPr>
            <p:nvPr/>
          </p:nvGrpSpPr>
          <p:grpSpPr bwMode="auto">
            <a:xfrm>
              <a:off x="340" y="1347"/>
              <a:ext cx="2540" cy="1221"/>
              <a:chOff x="340" y="1117"/>
              <a:chExt cx="2540" cy="1221"/>
            </a:xfrm>
          </p:grpSpPr>
          <p:pic>
            <p:nvPicPr>
              <p:cNvPr id="35849" name="Picture 10" descr="interbanking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822" r="2733" b="32976"/>
              <a:stretch>
                <a:fillRect/>
              </a:stretch>
            </p:blipFill>
            <p:spPr bwMode="auto">
              <a:xfrm>
                <a:off x="340" y="1117"/>
                <a:ext cx="2540" cy="12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35850" name="Rectangle 13"/>
              <p:cNvSpPr>
                <a:spLocks noChangeArrowheads="1"/>
              </p:cNvSpPr>
              <p:nvPr/>
            </p:nvSpPr>
            <p:spPr bwMode="auto">
              <a:xfrm>
                <a:off x="374" y="2017"/>
                <a:ext cx="68" cy="6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1" name="Rectangle 14"/>
              <p:cNvSpPr>
                <a:spLocks noChangeArrowheads="1"/>
              </p:cNvSpPr>
              <p:nvPr/>
            </p:nvSpPr>
            <p:spPr bwMode="auto">
              <a:xfrm>
                <a:off x="2517" y="2205"/>
                <a:ext cx="272" cy="91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5848" name="Picture 19" descr="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71" y="1344"/>
              <a:ext cx="2550" cy="1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44" name="Text Box 2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5" action="ppaction://hlinksldjump"/>
              </a:rPr>
              <a:t>volver</a:t>
            </a:r>
            <a:endParaRPr lang="es-AR" sz="1200"/>
          </a:p>
        </p:txBody>
      </p:sp>
      <p:sp>
        <p:nvSpPr>
          <p:cNvPr id="35845" name="Text Box 22"/>
          <p:cNvSpPr txBox="1">
            <a:spLocks noChangeArrowheads="1"/>
          </p:cNvSpPr>
          <p:nvPr/>
        </p:nvSpPr>
        <p:spPr bwMode="auto">
          <a:xfrm>
            <a:off x="2195513" y="4437806"/>
            <a:ext cx="365125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7a</a:t>
            </a:r>
          </a:p>
        </p:txBody>
      </p:sp>
      <p:sp>
        <p:nvSpPr>
          <p:cNvPr id="35846" name="Text Box 23"/>
          <p:cNvSpPr txBox="1">
            <a:spLocks noChangeArrowheads="1"/>
          </p:cNvSpPr>
          <p:nvPr/>
        </p:nvSpPr>
        <p:spPr bwMode="auto">
          <a:xfrm>
            <a:off x="6799263" y="4437807"/>
            <a:ext cx="374650" cy="287337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7b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 dirty="0"/>
              <a:t>Consulta y Generación con publicación previa – Pagos a través de </a:t>
            </a:r>
            <a:r>
              <a:rPr lang="es-AR" sz="1200" u="none" dirty="0" smtClean="0">
                <a:solidFill>
                  <a:srgbClr val="FF3300"/>
                </a:solidFill>
              </a:rPr>
              <a:t>“</a:t>
            </a:r>
            <a:r>
              <a:rPr lang="es-AR" sz="1200" u="none" dirty="0" err="1" smtClean="0">
                <a:solidFill>
                  <a:srgbClr val="FF3300"/>
                </a:solidFill>
              </a:rPr>
              <a:t>BtoB</a:t>
            </a:r>
            <a:r>
              <a:rPr lang="es-AR" sz="1200" u="none" dirty="0" smtClean="0">
                <a:solidFill>
                  <a:srgbClr val="FF3300"/>
                </a:solidFill>
              </a:rPr>
              <a:t> </a:t>
            </a:r>
            <a:r>
              <a:rPr lang="es-AR" sz="1200" u="none" dirty="0" err="1" smtClean="0">
                <a:solidFill>
                  <a:srgbClr val="FF3300"/>
                </a:solidFill>
              </a:rPr>
              <a:t>Interpago</a:t>
            </a:r>
            <a:r>
              <a:rPr lang="es-AR" sz="1200" u="none" dirty="0" smtClean="0">
                <a:solidFill>
                  <a:srgbClr val="FF3300"/>
                </a:solidFill>
              </a:rPr>
              <a:t>”</a:t>
            </a:r>
            <a:endParaRPr lang="es-AR" sz="1200" u="none" dirty="0">
              <a:solidFill>
                <a:srgbClr val="FF3300"/>
              </a:solidFill>
            </a:endParaRPr>
          </a:p>
        </p:txBody>
      </p:sp>
      <p:sp>
        <p:nvSpPr>
          <p:cNvPr id="37890" name="Text Box 5"/>
          <p:cNvSpPr txBox="1">
            <a:spLocks noChangeArrowheads="1"/>
          </p:cNvSpPr>
          <p:nvPr/>
        </p:nvSpPr>
        <p:spPr bwMode="auto">
          <a:xfrm>
            <a:off x="179388" y="4437063"/>
            <a:ext cx="8642350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AR" sz="1200" b="0" u="none" dirty="0"/>
              <a:t>8. Finalmente, confirme la operación ingresando su </a:t>
            </a:r>
            <a:r>
              <a:rPr lang="es-AR" sz="1200" b="0" i="1" u="none" dirty="0"/>
              <a:t>clave de transferencias</a:t>
            </a:r>
            <a:r>
              <a:rPr lang="es-AR" sz="1200" b="0" u="none" dirty="0"/>
              <a:t>* </a:t>
            </a:r>
            <a:r>
              <a:rPr lang="es-AR" sz="1200" b="0" u="none" dirty="0" smtClean="0"/>
              <a:t>(Clave MAC de 8 dígitos) y </a:t>
            </a:r>
            <a:r>
              <a:rPr lang="es-AR" sz="1200" b="0" u="none" dirty="0"/>
              <a:t>presione el </a:t>
            </a:r>
            <a:r>
              <a:rPr lang="es-AR" sz="1200" b="0" u="none" dirty="0" smtClean="0"/>
              <a:t>botón</a:t>
            </a:r>
          </a:p>
          <a:p>
            <a:pPr marL="342900" indent="-342900"/>
            <a:r>
              <a:rPr lang="es-AR" sz="1200" b="0" u="none" dirty="0" smtClean="0"/>
              <a:t>“</a:t>
            </a:r>
            <a:r>
              <a:rPr lang="es-AR" sz="1200" b="0" u="none" dirty="0" smtClean="0">
                <a:solidFill>
                  <a:srgbClr val="FF3300"/>
                </a:solidFill>
              </a:rPr>
              <a:t>Enviar</a:t>
            </a:r>
            <a:r>
              <a:rPr lang="es-AR" sz="1200" b="0" u="none" dirty="0"/>
              <a:t>”. El resultado de </a:t>
            </a:r>
            <a:r>
              <a:rPr lang="es-AR" sz="1200" b="0" u="none" dirty="0" smtClean="0"/>
              <a:t>la operación </a:t>
            </a:r>
            <a:r>
              <a:rPr lang="es-AR" sz="1200" b="0" u="none" dirty="0"/>
              <a:t>se mostrará en la siguiente pantalla. </a:t>
            </a:r>
            <a:endParaRPr lang="es-ES" sz="1200" b="0" u="none" dirty="0">
              <a:solidFill>
                <a:schemeClr val="accent2"/>
              </a:solidFill>
            </a:endParaRPr>
          </a:p>
        </p:txBody>
      </p:sp>
      <p:grpSp>
        <p:nvGrpSpPr>
          <p:cNvPr id="37891" name="Group 24"/>
          <p:cNvGrpSpPr>
            <a:grpSpLocks/>
          </p:cNvGrpSpPr>
          <p:nvPr/>
        </p:nvGrpSpPr>
        <p:grpSpPr bwMode="auto">
          <a:xfrm>
            <a:off x="107950" y="1844675"/>
            <a:ext cx="8947150" cy="1966913"/>
            <a:chOff x="68" y="1162"/>
            <a:chExt cx="5636" cy="1239"/>
          </a:xfrm>
        </p:grpSpPr>
        <p:pic>
          <p:nvPicPr>
            <p:cNvPr id="37896" name="Picture 23" descr="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" y="1171"/>
              <a:ext cx="2916" cy="1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897" name="Rectangle 16"/>
            <p:cNvSpPr>
              <a:spLocks noChangeArrowheads="1"/>
            </p:cNvSpPr>
            <p:nvPr/>
          </p:nvSpPr>
          <p:spPr bwMode="auto">
            <a:xfrm>
              <a:off x="2459" y="2115"/>
              <a:ext cx="272" cy="9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7898" name="Picture 17" descr="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16" y="1162"/>
              <a:ext cx="2688" cy="1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7892" name="Text Box 1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5" action="ppaction://hlinksldjump"/>
              </a:rPr>
              <a:t>volver</a:t>
            </a:r>
            <a:endParaRPr lang="es-AR" sz="1200"/>
          </a:p>
        </p:txBody>
      </p:sp>
      <p:sp>
        <p:nvSpPr>
          <p:cNvPr id="37893" name="Text Box 20"/>
          <p:cNvSpPr txBox="1">
            <a:spLocks noChangeArrowheads="1"/>
          </p:cNvSpPr>
          <p:nvPr/>
        </p:nvSpPr>
        <p:spPr bwMode="auto">
          <a:xfrm>
            <a:off x="2195513" y="3860800"/>
            <a:ext cx="365125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8a</a:t>
            </a:r>
          </a:p>
        </p:txBody>
      </p:sp>
      <p:sp>
        <p:nvSpPr>
          <p:cNvPr id="37894" name="Text Box 21"/>
          <p:cNvSpPr txBox="1">
            <a:spLocks noChangeArrowheads="1"/>
          </p:cNvSpPr>
          <p:nvPr/>
        </p:nvSpPr>
        <p:spPr bwMode="auto">
          <a:xfrm>
            <a:off x="6799263" y="3862388"/>
            <a:ext cx="374650" cy="287337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8b</a:t>
            </a:r>
          </a:p>
        </p:txBody>
      </p:sp>
      <p:sp>
        <p:nvSpPr>
          <p:cNvPr id="37895" name="Text Box 22"/>
          <p:cNvSpPr txBox="1">
            <a:spLocks noChangeArrowheads="1"/>
          </p:cNvSpPr>
          <p:nvPr/>
        </p:nvSpPr>
        <p:spPr bwMode="auto">
          <a:xfrm>
            <a:off x="5148064" y="5733256"/>
            <a:ext cx="3922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b="0" i="1" u="none" dirty="0"/>
              <a:t>*clave pactada con el banco de la cuenta seleccionada.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4"/>
          <p:cNvSpPr txBox="1">
            <a:spLocks noChangeArrowheads="1"/>
          </p:cNvSpPr>
          <p:nvPr/>
        </p:nvSpPr>
        <p:spPr bwMode="auto">
          <a:xfrm>
            <a:off x="0" y="2924175"/>
            <a:ext cx="9144000" cy="649288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AR" sz="1200" u="none"/>
          </a:p>
          <a:p>
            <a:pPr algn="ctr"/>
            <a:r>
              <a:rPr lang="es-AR" sz="1200" u="none"/>
              <a:t>Consulta de pagos</a:t>
            </a:r>
          </a:p>
          <a:p>
            <a:pPr algn="ctr"/>
            <a:endParaRPr lang="es-AR" sz="1200" u="none"/>
          </a:p>
        </p:txBody>
      </p:sp>
      <p:sp>
        <p:nvSpPr>
          <p:cNvPr id="56322" name="Text Box 1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3" action="ppaction://hlinksldjump"/>
              </a:rPr>
              <a:t>volver</a:t>
            </a:r>
            <a:endParaRPr lang="es-AR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/>
              <a:t>Consulta de pagos</a:t>
            </a:r>
          </a:p>
        </p:txBody>
      </p:sp>
      <p:grpSp>
        <p:nvGrpSpPr>
          <p:cNvPr id="58370" name="Group 6"/>
          <p:cNvGrpSpPr>
            <a:grpSpLocks/>
          </p:cNvGrpSpPr>
          <p:nvPr/>
        </p:nvGrpSpPr>
        <p:grpSpPr bwMode="auto">
          <a:xfrm>
            <a:off x="395288" y="1630363"/>
            <a:ext cx="4321175" cy="2446337"/>
            <a:chOff x="975" y="960"/>
            <a:chExt cx="3946" cy="1971"/>
          </a:xfrm>
        </p:grpSpPr>
        <p:pic>
          <p:nvPicPr>
            <p:cNvPr id="58378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 l="1097" t="14259" r="569" b="23074"/>
            <a:stretch>
              <a:fillRect/>
            </a:stretch>
          </p:blipFill>
          <p:spPr bwMode="auto">
            <a:xfrm>
              <a:off x="975" y="960"/>
              <a:ext cx="3946" cy="19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58379" name="Rectangle 8"/>
            <p:cNvSpPr>
              <a:spLocks noChangeArrowheads="1"/>
            </p:cNvSpPr>
            <p:nvPr/>
          </p:nvSpPr>
          <p:spPr bwMode="auto">
            <a:xfrm>
              <a:off x="3606" y="2794"/>
              <a:ext cx="680" cy="137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58371" name="Picture 9"/>
          <p:cNvPicPr>
            <a:picLocks noChangeAspect="1" noChangeArrowheads="1"/>
          </p:cNvPicPr>
          <p:nvPr/>
        </p:nvPicPr>
        <p:blipFill>
          <a:blip r:embed="rId4" cstate="print"/>
          <a:srcRect l="1707" r="12813" b="22592"/>
          <a:stretch>
            <a:fillRect/>
          </a:stretch>
        </p:blipFill>
        <p:spPr bwMode="auto">
          <a:xfrm>
            <a:off x="4787900" y="1628775"/>
            <a:ext cx="3600450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8372" name="Text Box 10"/>
          <p:cNvSpPr txBox="1">
            <a:spLocks noChangeArrowheads="1"/>
          </p:cNvSpPr>
          <p:nvPr/>
        </p:nvSpPr>
        <p:spPr bwMode="auto">
          <a:xfrm>
            <a:off x="250825" y="4365625"/>
            <a:ext cx="8642350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1. Ingrese el CUIT o denominación de la empresa beneficiaria del pago y presione el botón “</a:t>
            </a:r>
            <a:r>
              <a:rPr lang="es-AR" sz="1200" b="0" u="none" dirty="0">
                <a:solidFill>
                  <a:srgbClr val="FF3300"/>
                </a:solidFill>
              </a:rPr>
              <a:t>Buscar</a:t>
            </a:r>
            <a:r>
              <a:rPr lang="es-AR" sz="1200" b="0" u="none" dirty="0"/>
              <a:t>” para visualizar sus</a:t>
            </a:r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acuerdos de cobranza.</a:t>
            </a:r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2. Seleccione el acuerdo deseado y presione el botón “</a:t>
            </a:r>
            <a:r>
              <a:rPr lang="es-AR" sz="1200" b="0" u="none" dirty="0">
                <a:solidFill>
                  <a:srgbClr val="FF3300"/>
                </a:solidFill>
              </a:rPr>
              <a:t>Enviar</a:t>
            </a:r>
            <a:r>
              <a:rPr lang="es-AR" sz="1200" b="0" u="none" dirty="0"/>
              <a:t>” para ver los pagos generados, sus detalles y </a:t>
            </a:r>
            <a:r>
              <a:rPr lang="es-AR" sz="1200" b="0" i="1" u="none" dirty="0"/>
              <a:t>estados</a:t>
            </a:r>
            <a:r>
              <a:rPr lang="es-AR" sz="1200" b="0" u="none" dirty="0"/>
              <a:t>*.  </a:t>
            </a:r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3. Si desea consultar la lista de pagos realizados a través </a:t>
            </a:r>
            <a:r>
              <a:rPr lang="es-AR" sz="1200" b="0" u="none" dirty="0" smtClean="0"/>
              <a:t>de </a:t>
            </a:r>
            <a:r>
              <a:rPr lang="es-AR" sz="1200" b="0" u="none" dirty="0" smtClean="0">
                <a:solidFill>
                  <a:srgbClr val="FF3300"/>
                </a:solidFill>
              </a:rPr>
              <a:t>“</a:t>
            </a:r>
            <a:r>
              <a:rPr lang="es-AR" sz="1200" u="none" dirty="0" err="1" smtClean="0">
                <a:solidFill>
                  <a:srgbClr val="FF3300"/>
                </a:solidFill>
              </a:rPr>
              <a:t>BtoB</a:t>
            </a:r>
            <a:r>
              <a:rPr lang="es-AR" sz="1200" b="0" u="none" dirty="0" smtClean="0">
                <a:solidFill>
                  <a:srgbClr val="FF3300"/>
                </a:solidFill>
              </a:rPr>
              <a:t> </a:t>
            </a:r>
            <a:r>
              <a:rPr lang="es-AR" sz="1200" u="none" dirty="0" err="1" smtClean="0">
                <a:solidFill>
                  <a:srgbClr val="FF3300"/>
                </a:solidFill>
              </a:rPr>
              <a:t>Interpago</a:t>
            </a:r>
            <a:r>
              <a:rPr lang="es-AR" sz="1200" u="none" dirty="0" smtClean="0">
                <a:solidFill>
                  <a:srgbClr val="FF3300"/>
                </a:solidFill>
              </a:rPr>
              <a:t>”</a:t>
            </a:r>
            <a:r>
              <a:rPr lang="es-AR" sz="1200" b="0" u="none" dirty="0" smtClean="0"/>
              <a:t>, </a:t>
            </a:r>
            <a:r>
              <a:rPr lang="es-AR" sz="1200" b="0" u="none" dirty="0"/>
              <a:t>haga clic en el enlace que figura en </a:t>
            </a:r>
            <a:r>
              <a:rPr lang="es-AR" sz="1200" b="0" u="none" dirty="0" smtClean="0"/>
              <a:t>esta</a:t>
            </a:r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 smtClean="0"/>
              <a:t>página</a:t>
            </a:r>
            <a:r>
              <a:rPr lang="es-AR" sz="1200" b="0" u="none" dirty="0"/>
              <a:t>.</a:t>
            </a:r>
          </a:p>
        </p:txBody>
      </p:sp>
      <p:sp>
        <p:nvSpPr>
          <p:cNvPr id="58373" name="Text Box 1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5" action="ppaction://hlinksldjump"/>
              </a:rPr>
              <a:t>volver</a:t>
            </a:r>
            <a:endParaRPr lang="es-AR" sz="1200"/>
          </a:p>
        </p:txBody>
      </p:sp>
      <p:sp>
        <p:nvSpPr>
          <p:cNvPr id="58374" name="Text Box 12"/>
          <p:cNvSpPr txBox="1">
            <a:spLocks noChangeArrowheads="1"/>
          </p:cNvSpPr>
          <p:nvPr/>
        </p:nvSpPr>
        <p:spPr bwMode="auto">
          <a:xfrm>
            <a:off x="0" y="59499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AR" sz="1200" b="0" i="1" u="none"/>
              <a:t>*los estados posibles son “autorizado” y “rechazado” .</a:t>
            </a:r>
          </a:p>
        </p:txBody>
      </p:sp>
      <p:sp>
        <p:nvSpPr>
          <p:cNvPr id="58375" name="Text Box 13"/>
          <p:cNvSpPr txBox="1">
            <a:spLocks noChangeArrowheads="1"/>
          </p:cNvSpPr>
          <p:nvPr/>
        </p:nvSpPr>
        <p:spPr bwMode="auto">
          <a:xfrm>
            <a:off x="4067175" y="2924175"/>
            <a:ext cx="280988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58376" name="Text Box 14"/>
          <p:cNvSpPr txBox="1">
            <a:spLocks noChangeArrowheads="1"/>
          </p:cNvSpPr>
          <p:nvPr/>
        </p:nvSpPr>
        <p:spPr bwMode="auto">
          <a:xfrm>
            <a:off x="8459788" y="2420938"/>
            <a:ext cx="280987" cy="287337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58377" name="Text Box 15"/>
          <p:cNvSpPr txBox="1">
            <a:spLocks noChangeArrowheads="1"/>
          </p:cNvSpPr>
          <p:nvPr/>
        </p:nvSpPr>
        <p:spPr bwMode="auto">
          <a:xfrm>
            <a:off x="5219700" y="2997200"/>
            <a:ext cx="280988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7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 dirty="0"/>
              <a:t>Consulta de </a:t>
            </a:r>
            <a:r>
              <a:rPr lang="es-AR" sz="1200" u="none" dirty="0" smtClean="0"/>
              <a:t>pagos </a:t>
            </a:r>
            <a:r>
              <a:rPr lang="es-AR" sz="1200" u="none" dirty="0" smtClean="0">
                <a:solidFill>
                  <a:srgbClr val="FF3300"/>
                </a:solidFill>
              </a:rPr>
              <a:t>“</a:t>
            </a:r>
            <a:r>
              <a:rPr lang="es-AR" sz="1200" u="none" dirty="0" err="1" smtClean="0">
                <a:solidFill>
                  <a:srgbClr val="FF3300"/>
                </a:solidFill>
              </a:rPr>
              <a:t>BtoB</a:t>
            </a:r>
            <a:r>
              <a:rPr lang="es-AR" sz="1200" u="none" dirty="0" smtClean="0">
                <a:solidFill>
                  <a:srgbClr val="FF3300"/>
                </a:solidFill>
              </a:rPr>
              <a:t> </a:t>
            </a:r>
            <a:r>
              <a:rPr lang="es-AR" sz="1200" u="none" dirty="0" err="1" smtClean="0">
                <a:solidFill>
                  <a:srgbClr val="FF3300"/>
                </a:solidFill>
              </a:rPr>
              <a:t>Interpagos</a:t>
            </a:r>
            <a:r>
              <a:rPr lang="es-AR" sz="1200" u="none" dirty="0" smtClean="0">
                <a:solidFill>
                  <a:srgbClr val="FF3300"/>
                </a:solidFill>
              </a:rPr>
              <a:t>”</a:t>
            </a:r>
            <a:endParaRPr lang="es-AR" sz="1200" u="none" dirty="0">
              <a:solidFill>
                <a:srgbClr val="FF3300"/>
              </a:solidFill>
            </a:endParaRPr>
          </a:p>
        </p:txBody>
      </p:sp>
      <p:sp>
        <p:nvSpPr>
          <p:cNvPr id="60418" name="Text Box 1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3" action="ppaction://hlinksldjump"/>
              </a:rPr>
              <a:t>volver</a:t>
            </a:r>
            <a:endParaRPr lang="es-AR" sz="1200"/>
          </a:p>
        </p:txBody>
      </p:sp>
      <p:sp>
        <p:nvSpPr>
          <p:cNvPr id="60419" name="Text Box 18"/>
          <p:cNvSpPr txBox="1">
            <a:spLocks noChangeArrowheads="1"/>
          </p:cNvSpPr>
          <p:nvPr/>
        </p:nvSpPr>
        <p:spPr bwMode="auto">
          <a:xfrm>
            <a:off x="2278063" y="3933825"/>
            <a:ext cx="280987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0420" name="Text Box 19"/>
          <p:cNvSpPr txBox="1">
            <a:spLocks noChangeArrowheads="1"/>
          </p:cNvSpPr>
          <p:nvPr/>
        </p:nvSpPr>
        <p:spPr bwMode="auto">
          <a:xfrm>
            <a:off x="6157913" y="4797425"/>
            <a:ext cx="280987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5</a:t>
            </a:r>
          </a:p>
        </p:txBody>
      </p:sp>
      <p:pic>
        <p:nvPicPr>
          <p:cNvPr id="60421" name="Picture 20"/>
          <p:cNvPicPr>
            <a:picLocks noChangeAspect="1" noChangeArrowheads="1"/>
          </p:cNvPicPr>
          <p:nvPr/>
        </p:nvPicPr>
        <p:blipFill>
          <a:blip r:embed="rId4" cstate="print"/>
          <a:srcRect r="3940" b="30112"/>
          <a:stretch>
            <a:fillRect/>
          </a:stretch>
        </p:blipFill>
        <p:spPr bwMode="auto">
          <a:xfrm>
            <a:off x="728663" y="1628775"/>
            <a:ext cx="3341687" cy="221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0422" name="Text Box 21"/>
          <p:cNvSpPr txBox="1">
            <a:spLocks noChangeArrowheads="1"/>
          </p:cNvSpPr>
          <p:nvPr/>
        </p:nvSpPr>
        <p:spPr bwMode="auto">
          <a:xfrm>
            <a:off x="250825" y="5300663"/>
            <a:ext cx="8642350" cy="476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AR" sz="1200" b="0" u="none"/>
              <a:t>4. Ingrese CUIL, usuario y clave para acceder a Interbanking y presione el botón “</a:t>
            </a:r>
            <a:r>
              <a:rPr lang="es-AR" sz="1200" b="0" u="none">
                <a:solidFill>
                  <a:srgbClr val="FF3300"/>
                </a:solidFill>
              </a:rPr>
              <a:t>Aceptar</a:t>
            </a:r>
            <a:r>
              <a:rPr lang="es-AR" sz="1200" b="0" u="none"/>
              <a:t>”.</a:t>
            </a:r>
            <a:endParaRPr lang="es-ES" sz="1200" b="0" u="none">
              <a:solidFill>
                <a:schemeClr val="accent2"/>
              </a:solidFill>
            </a:endParaRPr>
          </a:p>
          <a:p>
            <a:pPr marL="342900" indent="-342900"/>
            <a:r>
              <a:rPr lang="es-AR" sz="1200" b="0" u="none"/>
              <a:t>5. Seleccione los filtros para acotar la búsqueda de los pagos que desea consultar.</a:t>
            </a:r>
            <a:endParaRPr lang="es-ES" sz="1200" b="0" u="none">
              <a:solidFill>
                <a:schemeClr val="accent2"/>
              </a:solidFill>
            </a:endParaRPr>
          </a:p>
        </p:txBody>
      </p:sp>
      <p:pic>
        <p:nvPicPr>
          <p:cNvPr id="60423" name="Picture 22" descr="5"/>
          <p:cNvPicPr>
            <a:picLocks noChangeAspect="1" noChangeArrowheads="1"/>
          </p:cNvPicPr>
          <p:nvPr/>
        </p:nvPicPr>
        <p:blipFill>
          <a:blip r:embed="rId5" cstate="print"/>
          <a:srcRect l="1830" r="2972" b="1465"/>
          <a:stretch>
            <a:fillRect/>
          </a:stretch>
        </p:blipFill>
        <p:spPr bwMode="auto">
          <a:xfrm>
            <a:off x="4357688" y="1628775"/>
            <a:ext cx="3743325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 dirty="0"/>
              <a:t>Consulta de </a:t>
            </a:r>
            <a:r>
              <a:rPr lang="es-AR" sz="1200" u="none" dirty="0" smtClean="0"/>
              <a:t>pagos </a:t>
            </a:r>
            <a:r>
              <a:rPr lang="es-AR" sz="1200" u="none" dirty="0" smtClean="0">
                <a:solidFill>
                  <a:srgbClr val="FF3300"/>
                </a:solidFill>
              </a:rPr>
              <a:t>“</a:t>
            </a:r>
            <a:r>
              <a:rPr lang="es-AR" sz="1200" u="none" dirty="0" err="1" smtClean="0">
                <a:solidFill>
                  <a:srgbClr val="FF3300"/>
                </a:solidFill>
              </a:rPr>
              <a:t>BtoB</a:t>
            </a:r>
            <a:r>
              <a:rPr lang="es-AR" sz="1200" u="none" dirty="0" smtClean="0">
                <a:solidFill>
                  <a:srgbClr val="FF3300"/>
                </a:solidFill>
              </a:rPr>
              <a:t> </a:t>
            </a:r>
            <a:r>
              <a:rPr lang="es-AR" sz="1200" u="none" dirty="0" err="1" smtClean="0">
                <a:solidFill>
                  <a:srgbClr val="FF3300"/>
                </a:solidFill>
              </a:rPr>
              <a:t>Interpagos</a:t>
            </a:r>
            <a:r>
              <a:rPr lang="es-AR" sz="1200" u="none" dirty="0" smtClean="0">
                <a:solidFill>
                  <a:srgbClr val="FF3300"/>
                </a:solidFill>
              </a:rPr>
              <a:t>”</a:t>
            </a:r>
            <a:endParaRPr lang="es-AR" sz="1200" u="none" dirty="0">
              <a:solidFill>
                <a:srgbClr val="FF3300"/>
              </a:solidFill>
            </a:endParaRPr>
          </a:p>
        </p:txBody>
      </p:sp>
      <p:sp>
        <p:nvSpPr>
          <p:cNvPr id="62466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3" action="ppaction://hlinksldjump"/>
              </a:rPr>
              <a:t>volver</a:t>
            </a:r>
            <a:endParaRPr lang="es-AR" sz="1200"/>
          </a:p>
        </p:txBody>
      </p:sp>
      <p:sp>
        <p:nvSpPr>
          <p:cNvPr id="62467" name="Text Box 6"/>
          <p:cNvSpPr txBox="1">
            <a:spLocks noChangeArrowheads="1"/>
          </p:cNvSpPr>
          <p:nvPr/>
        </p:nvSpPr>
        <p:spPr bwMode="auto">
          <a:xfrm>
            <a:off x="4506913" y="4868863"/>
            <a:ext cx="280987" cy="287337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62468" name="Text Box 9"/>
          <p:cNvSpPr txBox="1">
            <a:spLocks noChangeArrowheads="1"/>
          </p:cNvSpPr>
          <p:nvPr/>
        </p:nvSpPr>
        <p:spPr bwMode="auto">
          <a:xfrm>
            <a:off x="107950" y="5373688"/>
            <a:ext cx="8642350" cy="293687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AR" sz="1200" b="0" u="none"/>
              <a:t>6. En la siguiente pantalla podrá visualizar el listado de los pagos generados y el estado de cada uno de ellos.</a:t>
            </a:r>
            <a:endParaRPr lang="es-ES" sz="1200" b="0" u="none">
              <a:solidFill>
                <a:schemeClr val="accent2"/>
              </a:solidFill>
            </a:endParaRPr>
          </a:p>
        </p:txBody>
      </p:sp>
      <p:pic>
        <p:nvPicPr>
          <p:cNvPr id="62469" name="Picture 11" descr="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1649413"/>
            <a:ext cx="5976937" cy="3148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179388" y="1000125"/>
            <a:ext cx="8785225" cy="420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s-AR" i="1" u="none" dirty="0"/>
              <a:t>Manual para clientes empresas</a:t>
            </a:r>
          </a:p>
          <a:p>
            <a:pPr marL="342900" indent="-342900">
              <a:lnSpc>
                <a:spcPct val="130000"/>
              </a:lnSpc>
            </a:pPr>
            <a:endParaRPr lang="es-AR" sz="1400" b="0" u="none" dirty="0"/>
          </a:p>
          <a:p>
            <a:pPr marL="342900" indent="-342900">
              <a:lnSpc>
                <a:spcPct val="130000"/>
              </a:lnSpc>
            </a:pPr>
            <a:r>
              <a:rPr lang="es-AR" sz="1400" b="0" u="none" dirty="0"/>
              <a:t>Mediante el servicio Pagos Interactivos de </a:t>
            </a:r>
            <a:r>
              <a:rPr lang="es-AR" sz="1400" u="none" dirty="0">
                <a:solidFill>
                  <a:srgbClr val="FF3300"/>
                </a:solidFill>
              </a:rPr>
              <a:t>Santander Río</a:t>
            </a:r>
            <a:r>
              <a:rPr lang="es-AR" sz="1400" b="0" u="none" dirty="0"/>
              <a:t>, ahora podrá realizar los pagos a la empresa</a:t>
            </a:r>
          </a:p>
          <a:p>
            <a:pPr marL="342900" indent="-342900">
              <a:lnSpc>
                <a:spcPct val="130000"/>
              </a:lnSpc>
            </a:pPr>
            <a:r>
              <a:rPr lang="es-AR" sz="1400" u="none" dirty="0" smtClean="0">
                <a:solidFill>
                  <a:srgbClr val="FF3300"/>
                </a:solidFill>
              </a:rPr>
              <a:t>Distribuidora de Gas del Centro </a:t>
            </a:r>
            <a:r>
              <a:rPr lang="es-AR" sz="1400" b="0" u="none" dirty="0" smtClean="0"/>
              <a:t>a </a:t>
            </a:r>
            <a:r>
              <a:rPr lang="es-AR" sz="1400" b="0" u="none" dirty="0"/>
              <a:t>través de Internet, ingresando en Online Banking Cash Management.</a:t>
            </a:r>
            <a:endParaRPr lang="en-US" sz="1400" b="0" u="none" dirty="0"/>
          </a:p>
          <a:p>
            <a:pPr marL="342900" indent="-342900">
              <a:lnSpc>
                <a:spcPct val="130000"/>
              </a:lnSpc>
            </a:pPr>
            <a:endParaRPr lang="es-AR" sz="1400" b="0" u="none" dirty="0" smtClean="0"/>
          </a:p>
          <a:p>
            <a:pPr marL="342900" indent="-342900">
              <a:lnSpc>
                <a:spcPct val="130000"/>
              </a:lnSpc>
            </a:pPr>
            <a:r>
              <a:rPr lang="es-AR" sz="1400" b="0" u="none" dirty="0" smtClean="0"/>
              <a:t>En </a:t>
            </a:r>
            <a:r>
              <a:rPr lang="es-AR" sz="1400" b="0" u="none" dirty="0"/>
              <a:t>este documento publicamos una guía para ayudarlo a operar a través de este servicio diferencial de</a:t>
            </a:r>
          </a:p>
          <a:p>
            <a:pPr marL="342900" indent="-342900">
              <a:lnSpc>
                <a:spcPct val="130000"/>
              </a:lnSpc>
            </a:pPr>
            <a:r>
              <a:rPr lang="es-AR" sz="1400" u="none" dirty="0">
                <a:solidFill>
                  <a:srgbClr val="FF3300"/>
                </a:solidFill>
              </a:rPr>
              <a:t>Santander Río</a:t>
            </a:r>
            <a:r>
              <a:rPr lang="es-AR" sz="1400" b="0" u="none" dirty="0"/>
              <a:t>.</a:t>
            </a:r>
          </a:p>
          <a:p>
            <a:pPr marL="342900" indent="-342900" algn="ctr">
              <a:lnSpc>
                <a:spcPct val="170000"/>
              </a:lnSpc>
            </a:pPr>
            <a:r>
              <a:rPr lang="es-AR" sz="1400" dirty="0" smtClean="0"/>
              <a:t>Índice</a:t>
            </a:r>
            <a:endParaRPr lang="es-AR" sz="1400" dirty="0"/>
          </a:p>
          <a:p>
            <a:pPr marL="342900" indent="-342900">
              <a:lnSpc>
                <a:spcPct val="170000"/>
              </a:lnSpc>
              <a:buFontTx/>
              <a:buChar char="•"/>
            </a:pPr>
            <a:r>
              <a:rPr lang="es-AR" sz="1400" u="none" dirty="0"/>
              <a:t> Ingreso al canal / Acceso a Pagos Interactivos</a:t>
            </a:r>
          </a:p>
          <a:p>
            <a:pPr marL="342900" indent="-342900">
              <a:lnSpc>
                <a:spcPct val="170000"/>
              </a:lnSpc>
              <a:buFontTx/>
              <a:buChar char="•"/>
            </a:pPr>
            <a:r>
              <a:rPr lang="es-AR" sz="1400" u="none" dirty="0"/>
              <a:t> Consulta y Generación con publicación previa</a:t>
            </a:r>
          </a:p>
          <a:p>
            <a:pPr marL="342900" indent="-342900">
              <a:lnSpc>
                <a:spcPct val="170000"/>
              </a:lnSpc>
              <a:buFontTx/>
              <a:buChar char="•"/>
            </a:pPr>
            <a:r>
              <a:rPr lang="es-AR" sz="1400" u="none" dirty="0"/>
              <a:t> </a:t>
            </a:r>
            <a:r>
              <a:rPr lang="es-AR" sz="1400" u="none" dirty="0" smtClean="0"/>
              <a:t>Solicitudes </a:t>
            </a:r>
            <a:r>
              <a:rPr lang="es-AR" sz="1400" u="none" dirty="0"/>
              <a:t>(autorización y consulta)</a:t>
            </a:r>
          </a:p>
          <a:p>
            <a:pPr marL="342900" indent="-342900">
              <a:lnSpc>
                <a:spcPct val="170000"/>
              </a:lnSpc>
              <a:buFontTx/>
              <a:buChar char="•"/>
            </a:pPr>
            <a:r>
              <a:rPr lang="es-AR" sz="1400" u="none" dirty="0"/>
              <a:t> Consulta de pagos</a:t>
            </a:r>
          </a:p>
          <a:p>
            <a:pPr marL="342900" indent="-342900">
              <a:lnSpc>
                <a:spcPct val="150000"/>
              </a:lnSpc>
            </a:pPr>
            <a:endParaRPr lang="es-AR" sz="14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ChangeArrowheads="1"/>
          </p:cNvSpPr>
          <p:nvPr/>
        </p:nvSpPr>
        <p:spPr bwMode="auto">
          <a:xfrm>
            <a:off x="323155" y="1196752"/>
            <a:ext cx="8569325" cy="1231106"/>
          </a:xfrm>
          <a:prstGeom prst="rect">
            <a:avLst/>
          </a:prstGeom>
          <a:noFill/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100000"/>
              </a:spcBef>
            </a:pPr>
            <a:r>
              <a:rPr lang="es-MX" sz="1400" u="none" dirty="0"/>
              <a:t>Requisitos para operar a través de Online Banking Cash Management</a:t>
            </a:r>
          </a:p>
          <a:p>
            <a:pPr>
              <a:lnSpc>
                <a:spcPct val="150000"/>
              </a:lnSpc>
              <a:spcBef>
                <a:spcPct val="100000"/>
              </a:spcBef>
              <a:buClr>
                <a:srgbClr val="FF3300"/>
              </a:buClr>
              <a:buFont typeface="Wingdings" pitchFamily="2" charset="2"/>
              <a:buChar char="§"/>
            </a:pPr>
            <a:r>
              <a:rPr lang="es-AR" sz="1200" b="0" u="none" dirty="0"/>
              <a:t> </a:t>
            </a:r>
            <a:r>
              <a:rPr lang="es-AR" sz="1400" u="none" dirty="0">
                <a:solidFill>
                  <a:srgbClr val="FF3300"/>
                </a:solidFill>
              </a:rPr>
              <a:t>Si es cliente de Santander Río</a:t>
            </a:r>
            <a:r>
              <a:rPr lang="es-AR" sz="1200" b="0" u="none" dirty="0"/>
              <a:t>, deberá solicitar </a:t>
            </a:r>
            <a:r>
              <a:rPr lang="es-AR" sz="1200" b="0" u="none" dirty="0" smtClean="0"/>
              <a:t>a su oficial de relación comercial del Banco (oficial de empresa o Oficial </a:t>
            </a:r>
            <a:r>
              <a:rPr lang="es-AR" sz="1200" b="0" u="none" dirty="0" err="1" smtClean="0"/>
              <a:t>Infinity</a:t>
            </a:r>
            <a:r>
              <a:rPr lang="es-AR" sz="1200" b="0" u="none" dirty="0" smtClean="0"/>
              <a:t>), la habilitación de la opción </a:t>
            </a:r>
            <a:r>
              <a:rPr lang="es-AR" sz="1200" u="none" dirty="0" smtClean="0">
                <a:solidFill>
                  <a:srgbClr val="FF3300"/>
                </a:solidFill>
              </a:rPr>
              <a:t>Pagos </a:t>
            </a:r>
            <a:r>
              <a:rPr lang="es-AR" sz="1200" u="none" dirty="0">
                <a:solidFill>
                  <a:srgbClr val="FF3300"/>
                </a:solidFill>
              </a:rPr>
              <a:t>Interactivos</a:t>
            </a:r>
            <a:r>
              <a:rPr lang="es-AR" sz="1200" b="0" u="none" dirty="0"/>
              <a:t> </a:t>
            </a:r>
            <a:r>
              <a:rPr lang="es-AR" sz="1200" b="0" u="none" dirty="0" smtClean="0"/>
              <a:t>dentro del canal </a:t>
            </a:r>
            <a:r>
              <a:rPr lang="es-AR" sz="1200" u="none" dirty="0" smtClean="0">
                <a:solidFill>
                  <a:srgbClr val="FF3300"/>
                </a:solidFill>
              </a:rPr>
              <a:t>Online </a:t>
            </a:r>
            <a:r>
              <a:rPr lang="es-AR" sz="1200" u="none" dirty="0">
                <a:solidFill>
                  <a:srgbClr val="FF3300"/>
                </a:solidFill>
              </a:rPr>
              <a:t>Banking Cash </a:t>
            </a:r>
            <a:r>
              <a:rPr lang="es-AR" sz="1200" u="none" dirty="0" smtClean="0">
                <a:solidFill>
                  <a:srgbClr val="FF3300"/>
                </a:solidFill>
              </a:rPr>
              <a:t>Management.</a:t>
            </a: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323528" y="2708920"/>
            <a:ext cx="8568952" cy="1643527"/>
          </a:xfrm>
          <a:prstGeom prst="rect">
            <a:avLst/>
          </a:prstGeom>
          <a:noFill/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es-AR" sz="1400" u="none" dirty="0"/>
              <a:t>Pagos a través de Online Banking Cash Management.</a:t>
            </a:r>
          </a:p>
          <a:p>
            <a:pPr>
              <a:lnSpc>
                <a:spcPct val="130000"/>
              </a:lnSpc>
              <a:spcBef>
                <a:spcPct val="100000"/>
              </a:spcBef>
              <a:buFontTx/>
              <a:buChar char="•"/>
            </a:pPr>
            <a:r>
              <a:rPr lang="es-AR" sz="1400" b="0" u="none" dirty="0"/>
              <a:t> </a:t>
            </a:r>
            <a:r>
              <a:rPr lang="es-AR" sz="1400" u="none" dirty="0" smtClean="0">
                <a:solidFill>
                  <a:srgbClr val="FF3300"/>
                </a:solidFill>
              </a:rPr>
              <a:t>Pagos </a:t>
            </a:r>
            <a:r>
              <a:rPr lang="es-AR" sz="1400" u="none" dirty="0">
                <a:solidFill>
                  <a:srgbClr val="FF3300"/>
                </a:solidFill>
              </a:rPr>
              <a:t>debitados de cuentas de Santander Río</a:t>
            </a:r>
            <a:r>
              <a:rPr lang="es-AR" sz="1200" b="0" u="none" dirty="0"/>
              <a:t>, </a:t>
            </a:r>
            <a:r>
              <a:rPr lang="es-AR" sz="1200" b="0" u="none" dirty="0" smtClean="0"/>
              <a:t>deberán ingresar en la opción </a:t>
            </a:r>
            <a:r>
              <a:rPr lang="es-AR" sz="1200" b="0" u="none" dirty="0"/>
              <a:t>de </a:t>
            </a:r>
            <a:r>
              <a:rPr lang="es-AR" sz="1200" b="0" u="none" dirty="0" smtClean="0"/>
              <a:t>pago </a:t>
            </a:r>
            <a:r>
              <a:rPr lang="es-AR" sz="1400" u="none" dirty="0" smtClean="0"/>
              <a:t>“</a:t>
            </a:r>
            <a:r>
              <a:rPr lang="es-AR" sz="1400" dirty="0" smtClean="0"/>
              <a:t>débito </a:t>
            </a:r>
            <a:r>
              <a:rPr lang="es-AR" sz="1400" dirty="0"/>
              <a:t>en cuenta Santander Río</a:t>
            </a:r>
            <a:r>
              <a:rPr lang="es-AR" sz="1400" u="none" dirty="0"/>
              <a:t>”</a:t>
            </a:r>
          </a:p>
          <a:p>
            <a:pPr>
              <a:lnSpc>
                <a:spcPct val="130000"/>
              </a:lnSpc>
              <a:spcBef>
                <a:spcPct val="100000"/>
              </a:spcBef>
              <a:buFontTx/>
              <a:buChar char="•"/>
            </a:pPr>
            <a:r>
              <a:rPr lang="es-AR" sz="1400" u="none" dirty="0">
                <a:solidFill>
                  <a:srgbClr val="FF3300"/>
                </a:solidFill>
              </a:rPr>
              <a:t>Pagos debitados de cuentas de otros bancos</a:t>
            </a:r>
            <a:r>
              <a:rPr lang="es-AR" sz="1200" b="0" u="none" dirty="0"/>
              <a:t>, </a:t>
            </a:r>
            <a:r>
              <a:rPr lang="es-AR" sz="1200" b="0" u="none" dirty="0" smtClean="0"/>
              <a:t>deberán ingresar por la opción </a:t>
            </a:r>
            <a:r>
              <a:rPr lang="es-AR" sz="1200" b="0" u="none" dirty="0"/>
              <a:t>de pago </a:t>
            </a:r>
            <a:r>
              <a:rPr lang="es-AR" sz="1400" u="none" dirty="0" smtClean="0"/>
              <a:t>“ </a:t>
            </a:r>
            <a:r>
              <a:rPr lang="es-AR" sz="1400" dirty="0" err="1" smtClean="0"/>
              <a:t>BtoB</a:t>
            </a:r>
            <a:r>
              <a:rPr lang="es-AR" sz="1400" dirty="0" smtClean="0"/>
              <a:t> </a:t>
            </a:r>
            <a:r>
              <a:rPr lang="es-AR" sz="1400" dirty="0" err="1" smtClean="0"/>
              <a:t>Interpago</a:t>
            </a:r>
            <a:r>
              <a:rPr lang="es-AR" sz="1400" u="none" dirty="0" smtClean="0"/>
              <a:t>”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528" y="4653136"/>
            <a:ext cx="8568952" cy="1348061"/>
          </a:xfrm>
          <a:prstGeom prst="rect">
            <a:avLst/>
          </a:prstGeom>
          <a:noFill/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es-AR" sz="1400" u="none" dirty="0" smtClean="0"/>
              <a:t>Como habilitar  “</a:t>
            </a:r>
            <a:r>
              <a:rPr lang="es-AR" sz="1400" dirty="0" err="1" smtClean="0"/>
              <a:t>BtoB</a:t>
            </a:r>
            <a:r>
              <a:rPr lang="es-AR" sz="1400" dirty="0" smtClean="0"/>
              <a:t> </a:t>
            </a:r>
            <a:r>
              <a:rPr lang="es-AR" sz="1400" dirty="0" err="1" smtClean="0"/>
              <a:t>Interpagos</a:t>
            </a:r>
            <a:r>
              <a:rPr lang="es-AR" sz="1400" u="none" dirty="0" smtClean="0"/>
              <a:t>”</a:t>
            </a:r>
          </a:p>
          <a:p>
            <a:pPr>
              <a:lnSpc>
                <a:spcPct val="130000"/>
              </a:lnSpc>
              <a:spcBef>
                <a:spcPct val="100000"/>
              </a:spcBef>
              <a:buFontTx/>
              <a:buChar char="•"/>
            </a:pPr>
            <a:r>
              <a:rPr lang="es-AR" sz="1200" b="0" u="none" dirty="0" smtClean="0"/>
              <a:t>deberá ingresar en </a:t>
            </a:r>
            <a:r>
              <a:rPr lang="es-AR" sz="1200" u="none" dirty="0" smtClean="0">
                <a:solidFill>
                  <a:srgbClr val="C00000"/>
                </a:solidFill>
                <a:hlinkClick r:id="rId3"/>
              </a:rPr>
              <a:t>www.interbanking.com.ar</a:t>
            </a:r>
            <a:r>
              <a:rPr lang="es-AR" sz="1200" b="0" u="none" dirty="0" smtClean="0"/>
              <a:t> y adherirse al servicio </a:t>
            </a:r>
            <a:r>
              <a:rPr lang="es-AR" sz="1400" u="none" dirty="0" smtClean="0"/>
              <a:t>“</a:t>
            </a:r>
            <a:r>
              <a:rPr lang="es-AR" sz="1400" dirty="0" err="1" smtClean="0"/>
              <a:t>BtoB</a:t>
            </a:r>
            <a:r>
              <a:rPr lang="es-AR" sz="1400" dirty="0" smtClean="0"/>
              <a:t> </a:t>
            </a:r>
            <a:r>
              <a:rPr lang="es-AR" sz="1400" dirty="0" err="1" smtClean="0"/>
              <a:t>Interpagos</a:t>
            </a:r>
            <a:r>
              <a:rPr lang="es-AR" sz="1400" u="none" dirty="0" smtClean="0"/>
              <a:t>”</a:t>
            </a:r>
            <a:r>
              <a:rPr lang="es-AR" sz="1200" b="0" u="none" dirty="0" smtClean="0"/>
              <a:t>. Esta modalidad no tendrá costo, y al finalizar la suscripción online, deberán remitir los formularios bajados de la Web, firmados al banco débito seleccionado.</a:t>
            </a:r>
            <a:endParaRPr lang="es-AR" sz="1400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/>
          <p:cNvSpPr txBox="1">
            <a:spLocks noChangeArrowheads="1"/>
          </p:cNvSpPr>
          <p:nvPr/>
        </p:nvSpPr>
        <p:spPr bwMode="auto">
          <a:xfrm>
            <a:off x="0" y="2924175"/>
            <a:ext cx="9144000" cy="649288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AR" sz="1200" u="none"/>
          </a:p>
          <a:p>
            <a:pPr algn="ctr"/>
            <a:r>
              <a:rPr lang="es-AR" sz="1200" u="none"/>
              <a:t>Ingreso al canal / Acceso a Pagos Interactivos</a:t>
            </a:r>
          </a:p>
          <a:p>
            <a:pPr algn="ctr"/>
            <a:endParaRPr lang="es-AR" sz="1200" u="non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3"/>
          <p:cNvPicPr>
            <a:picLocks noChangeAspect="1" noChangeArrowheads="1"/>
          </p:cNvPicPr>
          <p:nvPr/>
        </p:nvPicPr>
        <p:blipFill>
          <a:blip r:embed="rId3" cstate="print"/>
          <a:srcRect t="14331" r="25635" b="26572"/>
          <a:stretch>
            <a:fillRect/>
          </a:stretch>
        </p:blipFill>
        <p:spPr bwMode="auto">
          <a:xfrm>
            <a:off x="1331664" y="1628774"/>
            <a:ext cx="6264672" cy="360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250825" y="5517232"/>
            <a:ext cx="864235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1. Desde su navegador, acceda a  </a:t>
            </a:r>
            <a:r>
              <a:rPr lang="es-AR" sz="1200" b="0" u="none" dirty="0">
                <a:hlinkClick r:id="rId4"/>
              </a:rPr>
              <a:t>www.cash.santanderrio.com.ar</a:t>
            </a:r>
            <a:endParaRPr lang="es-AR" sz="1200" b="0" u="none" dirty="0"/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2. Ingrese su  </a:t>
            </a:r>
            <a:r>
              <a:rPr lang="es-AR" sz="1200" b="0" u="none" dirty="0" smtClean="0"/>
              <a:t>certificado digital </a:t>
            </a:r>
            <a:r>
              <a:rPr lang="es-AR" sz="1200" b="0" u="none" dirty="0"/>
              <a:t>y presione el botón “</a:t>
            </a:r>
            <a:r>
              <a:rPr lang="es-AR" sz="1200" b="0" u="none" dirty="0">
                <a:solidFill>
                  <a:srgbClr val="FF3300"/>
                </a:solidFill>
              </a:rPr>
              <a:t>Aceptar</a:t>
            </a:r>
            <a:r>
              <a:rPr lang="es-AR" sz="1200" b="0" u="none" dirty="0"/>
              <a:t>”.</a:t>
            </a:r>
          </a:p>
        </p:txBody>
      </p:sp>
      <p:sp>
        <p:nvSpPr>
          <p:cNvPr id="23555" name="Text Box 17"/>
          <p:cNvSpPr txBox="1">
            <a:spLocks noChangeArrowheads="1"/>
          </p:cNvSpPr>
          <p:nvPr/>
        </p:nvSpPr>
        <p:spPr bwMode="auto">
          <a:xfrm>
            <a:off x="0" y="1200150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/>
              <a:t>Ingreso al canal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1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700213"/>
            <a:ext cx="6762750" cy="2228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79388" y="4262438"/>
            <a:ext cx="8713787" cy="144315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3. Seleccione el módulo “</a:t>
            </a:r>
            <a:r>
              <a:rPr lang="es-AR" sz="1200" b="0" u="none" dirty="0">
                <a:solidFill>
                  <a:srgbClr val="FF3300"/>
                </a:solidFill>
              </a:rPr>
              <a:t>Pagos</a:t>
            </a:r>
            <a:r>
              <a:rPr lang="es-AR" sz="1200" b="0" u="none" dirty="0"/>
              <a:t>” en el menú principal y el producto “</a:t>
            </a:r>
            <a:r>
              <a:rPr lang="es-AR" sz="1200" b="0" u="none" dirty="0">
                <a:solidFill>
                  <a:srgbClr val="FF3300"/>
                </a:solidFill>
              </a:rPr>
              <a:t>Pagos Interactivos</a:t>
            </a:r>
            <a:r>
              <a:rPr lang="es-AR" sz="1200" b="0" u="none" dirty="0"/>
              <a:t>”. </a:t>
            </a:r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/>
              <a:t>4. Luego, elija alguna de las operaciones disponibles </a:t>
            </a:r>
          </a:p>
          <a:p>
            <a:pPr marL="342900" indent="-342900">
              <a:lnSpc>
                <a:spcPct val="150000"/>
              </a:lnSpc>
              <a:buFontTx/>
              <a:buChar char="•"/>
            </a:pPr>
            <a:r>
              <a:rPr lang="es-AR" sz="1200" b="0" u="none" dirty="0">
                <a:hlinkClick r:id="rId4" action="ppaction://hlinksldjump"/>
              </a:rPr>
              <a:t>Consulta y Generación con publicación previa &gt;&gt; </a:t>
            </a:r>
            <a:endParaRPr lang="es-AR" sz="1200" b="0" u="none" dirty="0"/>
          </a:p>
          <a:p>
            <a:pPr marL="342900" indent="-342900">
              <a:lnSpc>
                <a:spcPct val="150000"/>
              </a:lnSpc>
              <a:buFontTx/>
              <a:buChar char="•"/>
            </a:pPr>
            <a:r>
              <a:rPr lang="es-AR" sz="1200" b="0" u="none" dirty="0" smtClean="0">
                <a:hlinkClick r:id="rId5" action="ppaction://hlinksldjump"/>
              </a:rPr>
              <a:t>Solicitudes </a:t>
            </a:r>
            <a:r>
              <a:rPr lang="es-AR" sz="1200" b="0" u="none" dirty="0">
                <a:hlinkClick r:id="rId5" action="ppaction://hlinksldjump"/>
              </a:rPr>
              <a:t>(autorización y consulta) &gt;&gt;</a:t>
            </a:r>
            <a:endParaRPr lang="es-AR" sz="1200" b="0" u="none" dirty="0"/>
          </a:p>
          <a:p>
            <a:pPr marL="342900" indent="-342900">
              <a:lnSpc>
                <a:spcPct val="150000"/>
              </a:lnSpc>
              <a:buFontTx/>
              <a:buChar char="•"/>
            </a:pPr>
            <a:r>
              <a:rPr lang="es-AR" sz="1200" b="0" u="none" dirty="0">
                <a:hlinkClick r:id="rId6" action="ppaction://hlinksldjump"/>
              </a:rPr>
              <a:t>Consulta de pagos &gt;&gt;</a:t>
            </a:r>
            <a:endParaRPr lang="es-AR" sz="1200" b="0" u="none" dirty="0"/>
          </a:p>
        </p:txBody>
      </p:sp>
      <p:sp>
        <p:nvSpPr>
          <p:cNvPr id="25603" name="Text Box 11"/>
          <p:cNvSpPr txBox="1">
            <a:spLocks noChangeArrowheads="1"/>
          </p:cNvSpPr>
          <p:nvPr/>
        </p:nvSpPr>
        <p:spPr bwMode="auto">
          <a:xfrm>
            <a:off x="0" y="1200150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/>
              <a:t>Acceso a Pagos Interactivos</a:t>
            </a:r>
          </a:p>
        </p:txBody>
      </p:sp>
      <p:sp>
        <p:nvSpPr>
          <p:cNvPr id="25604" name="Text Box 19"/>
          <p:cNvSpPr txBox="1">
            <a:spLocks noChangeArrowheads="1"/>
          </p:cNvSpPr>
          <p:nvPr/>
        </p:nvSpPr>
        <p:spPr bwMode="auto">
          <a:xfrm>
            <a:off x="4219575" y="2565400"/>
            <a:ext cx="280988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5605" name="Text Box 20"/>
          <p:cNvSpPr txBox="1">
            <a:spLocks noChangeArrowheads="1"/>
          </p:cNvSpPr>
          <p:nvPr/>
        </p:nvSpPr>
        <p:spPr bwMode="auto">
          <a:xfrm>
            <a:off x="7596188" y="2565400"/>
            <a:ext cx="280987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6" descr="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557338"/>
            <a:ext cx="5676900" cy="347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9698" name="Text Box 20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/>
              <a:t>Consulta y Generación con publicación previa</a:t>
            </a:r>
          </a:p>
        </p:txBody>
      </p:sp>
      <p:sp>
        <p:nvSpPr>
          <p:cNvPr id="29699" name="Text Box 22"/>
          <p:cNvSpPr txBox="1">
            <a:spLocks noChangeArrowheads="1"/>
          </p:cNvSpPr>
          <p:nvPr/>
        </p:nvSpPr>
        <p:spPr bwMode="auto">
          <a:xfrm>
            <a:off x="250825" y="5086350"/>
            <a:ext cx="8642350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s-AR" sz="1200" b="0" u="none" dirty="0" smtClean="0"/>
              <a:t>Ingrese </a:t>
            </a:r>
            <a:r>
              <a:rPr lang="es-AR" sz="1200" b="0" u="none" dirty="0"/>
              <a:t>el CUIT o denominación de la empresa beneficiaria del </a:t>
            </a:r>
            <a:r>
              <a:rPr lang="es-AR" sz="1200" b="0" u="none" dirty="0" smtClean="0"/>
              <a:t>pago </a:t>
            </a:r>
            <a:r>
              <a:rPr lang="es-AR" sz="1200" u="none" dirty="0" smtClean="0">
                <a:solidFill>
                  <a:srgbClr val="FF3300"/>
                </a:solidFill>
              </a:rPr>
              <a:t>(Distribuidora de Gas del Centro),</a:t>
            </a:r>
            <a:r>
              <a:rPr lang="es-AR" sz="1200" b="0" u="none" dirty="0" smtClean="0"/>
              <a:t> </a:t>
            </a:r>
            <a:r>
              <a:rPr lang="es-AR" sz="1200" b="0" u="none" dirty="0"/>
              <a:t>y presione el botón “</a:t>
            </a:r>
            <a:r>
              <a:rPr lang="es-AR" sz="1200" b="0" u="none" dirty="0">
                <a:solidFill>
                  <a:srgbClr val="FF3300"/>
                </a:solidFill>
              </a:rPr>
              <a:t>Buscar</a:t>
            </a:r>
            <a:r>
              <a:rPr lang="es-AR" sz="1200" b="0" u="none" dirty="0"/>
              <a:t>” para visualizar </a:t>
            </a:r>
            <a:r>
              <a:rPr lang="es-AR" sz="1200" b="0" u="none" dirty="0" smtClean="0"/>
              <a:t>los acuerdos de cobranzas disponibles.</a:t>
            </a:r>
          </a:p>
          <a:p>
            <a:pPr marL="342900" indent="-342900">
              <a:lnSpc>
                <a:spcPct val="150000"/>
              </a:lnSpc>
            </a:pPr>
            <a:r>
              <a:rPr lang="es-AR" sz="1200" b="0" u="none" dirty="0" smtClean="0"/>
              <a:t>2</a:t>
            </a:r>
            <a:r>
              <a:rPr lang="es-AR" sz="1200" b="0" u="none" dirty="0"/>
              <a:t>. Seleccione el acuerdo deseado y presione el botón “</a:t>
            </a:r>
            <a:r>
              <a:rPr lang="es-AR" sz="1200" b="0" u="none" dirty="0">
                <a:solidFill>
                  <a:srgbClr val="FF3300"/>
                </a:solidFill>
              </a:rPr>
              <a:t>Enviar</a:t>
            </a:r>
            <a:r>
              <a:rPr lang="es-AR" sz="1200" b="0" u="none" dirty="0"/>
              <a:t>” para visualizar los documentos publicados.  </a:t>
            </a:r>
          </a:p>
        </p:txBody>
      </p:sp>
      <p:sp>
        <p:nvSpPr>
          <p:cNvPr id="29700" name="Text Box 2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4" action="ppaction://hlinksldjump"/>
              </a:rPr>
              <a:t>volver</a:t>
            </a:r>
            <a:endParaRPr lang="es-AR" sz="1200"/>
          </a:p>
        </p:txBody>
      </p:sp>
      <p:sp>
        <p:nvSpPr>
          <p:cNvPr id="29701" name="Text Box 24"/>
          <p:cNvSpPr txBox="1">
            <a:spLocks noChangeArrowheads="1"/>
          </p:cNvSpPr>
          <p:nvPr/>
        </p:nvSpPr>
        <p:spPr bwMode="auto">
          <a:xfrm>
            <a:off x="6596063" y="2997200"/>
            <a:ext cx="280987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9702" name="Text Box 25"/>
          <p:cNvSpPr txBox="1">
            <a:spLocks noChangeArrowheads="1"/>
          </p:cNvSpPr>
          <p:nvPr/>
        </p:nvSpPr>
        <p:spPr bwMode="auto">
          <a:xfrm>
            <a:off x="6596063" y="3933825"/>
            <a:ext cx="280987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6"/>
          <p:cNvSpPr txBox="1">
            <a:spLocks noChangeArrowheads="1"/>
          </p:cNvSpPr>
          <p:nvPr/>
        </p:nvSpPr>
        <p:spPr bwMode="auto">
          <a:xfrm>
            <a:off x="179388" y="4652963"/>
            <a:ext cx="8785225" cy="1532727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s-AR" sz="1200" b="0" u="none" dirty="0"/>
              <a:t>3. Indique la </a:t>
            </a:r>
            <a:r>
              <a:rPr lang="es-AR" sz="1200" b="0" u="none" dirty="0">
                <a:solidFill>
                  <a:srgbClr val="FF3300"/>
                </a:solidFill>
              </a:rPr>
              <a:t>forma de pago</a:t>
            </a:r>
            <a:r>
              <a:rPr lang="es-AR" sz="1200" b="0" u="none" dirty="0"/>
              <a:t> (“débito en cuenta Santander Río” o “</a:t>
            </a:r>
            <a:r>
              <a:rPr lang="es-AR" sz="1200" b="0" u="none" dirty="0" err="1"/>
              <a:t>Interpago</a:t>
            </a:r>
            <a:r>
              <a:rPr lang="es-AR" sz="1200" b="0" u="none" dirty="0" smtClean="0"/>
              <a:t>”), </a:t>
            </a:r>
            <a:r>
              <a:rPr lang="es-AR" sz="1200" b="0" u="none" dirty="0"/>
              <a:t>y </a:t>
            </a:r>
            <a:r>
              <a:rPr lang="es-AR" sz="1200" b="0" u="none" dirty="0" smtClean="0"/>
              <a:t>seleccione la </a:t>
            </a:r>
            <a:r>
              <a:rPr lang="es-AR" sz="1200" b="0" u="none" dirty="0">
                <a:solidFill>
                  <a:srgbClr val="FF3300"/>
                </a:solidFill>
              </a:rPr>
              <a:t>cuenta </a:t>
            </a:r>
            <a:r>
              <a:rPr lang="es-AR" sz="1200" b="0" u="none" dirty="0" smtClean="0">
                <a:solidFill>
                  <a:srgbClr val="FF3300"/>
                </a:solidFill>
              </a:rPr>
              <a:t>de débito</a:t>
            </a:r>
            <a:r>
              <a:rPr lang="es-AR" sz="1200" b="0" u="none" dirty="0"/>
              <a:t>.</a:t>
            </a:r>
          </a:p>
          <a:p>
            <a:pPr marL="342900" indent="-342900">
              <a:lnSpc>
                <a:spcPct val="130000"/>
              </a:lnSpc>
            </a:pPr>
            <a:endParaRPr lang="es-AR" sz="1200" b="0" u="none" dirty="0" smtClean="0"/>
          </a:p>
          <a:p>
            <a:pPr marL="342900" indent="-342900">
              <a:lnSpc>
                <a:spcPct val="130000"/>
              </a:lnSpc>
            </a:pPr>
            <a:r>
              <a:rPr lang="es-AR" sz="1200" b="0" u="none" dirty="0" smtClean="0"/>
              <a:t>4. </a:t>
            </a:r>
            <a:r>
              <a:rPr lang="es-AR" sz="1200" b="0" u="none" dirty="0"/>
              <a:t>Seleccione los documentos que desea pagar y presione el botón “</a:t>
            </a:r>
            <a:r>
              <a:rPr lang="es-AR" sz="1200" b="0" u="none" dirty="0">
                <a:solidFill>
                  <a:srgbClr val="FF3300"/>
                </a:solidFill>
              </a:rPr>
              <a:t>Generar</a:t>
            </a:r>
            <a:r>
              <a:rPr lang="es-AR" sz="1200" b="0" u="none" dirty="0"/>
              <a:t>” para preparar el pago. </a:t>
            </a:r>
            <a:endParaRPr lang="es-AR" sz="1200" b="0" u="none" dirty="0" smtClean="0"/>
          </a:p>
          <a:p>
            <a:pPr marL="342900" indent="-342900">
              <a:lnSpc>
                <a:spcPct val="130000"/>
              </a:lnSpc>
            </a:pPr>
            <a:endParaRPr lang="es-AR" sz="1200" b="0" i="1" u="none" dirty="0" smtClean="0"/>
          </a:p>
          <a:p>
            <a:pPr marL="342900" indent="-342900">
              <a:lnSpc>
                <a:spcPct val="130000"/>
              </a:lnSpc>
            </a:pPr>
            <a:r>
              <a:rPr lang="es-AR" sz="1200" i="1" u="none" dirty="0" smtClean="0"/>
              <a:t>Si </a:t>
            </a:r>
            <a:r>
              <a:rPr lang="es-AR" sz="1200" i="1" u="none" dirty="0"/>
              <a:t>la forma de pago seleccionada es “</a:t>
            </a:r>
            <a:r>
              <a:rPr lang="es-AR" sz="1200" i="1" u="none" dirty="0" err="1">
                <a:solidFill>
                  <a:srgbClr val="FF3300"/>
                </a:solidFill>
              </a:rPr>
              <a:t>Interpago</a:t>
            </a:r>
            <a:r>
              <a:rPr lang="es-AR" sz="1200" i="1" u="none" dirty="0"/>
              <a:t>”, </a:t>
            </a:r>
            <a:r>
              <a:rPr lang="es-AR" sz="1200" i="1" u="none" dirty="0" smtClean="0"/>
              <a:t>el portal lo llevará automáticamente a la página de Interbanking,</a:t>
            </a:r>
          </a:p>
          <a:p>
            <a:pPr marL="342900" indent="-342900">
              <a:lnSpc>
                <a:spcPct val="130000"/>
              </a:lnSpc>
            </a:pPr>
            <a:r>
              <a:rPr lang="es-AR" sz="1200" i="1" u="none" dirty="0" smtClean="0"/>
              <a:t>desde la cual se terminará </a:t>
            </a:r>
            <a:r>
              <a:rPr lang="es-AR" sz="1200" i="1" u="none" dirty="0"/>
              <a:t>la generación del pago y autorizar la </a:t>
            </a:r>
            <a:r>
              <a:rPr lang="es-AR" sz="1200" i="1" u="none" dirty="0" smtClean="0"/>
              <a:t>transferencia de </a:t>
            </a:r>
            <a:r>
              <a:rPr lang="es-AR" sz="1200" i="1" u="none" dirty="0"/>
              <a:t>los </a:t>
            </a:r>
            <a:r>
              <a:rPr lang="es-AR" sz="1200" i="1" u="none" dirty="0" smtClean="0"/>
              <a:t>fondos.</a:t>
            </a:r>
            <a:r>
              <a:rPr lang="es-AR" sz="1200" i="1" u="none" dirty="0" smtClean="0">
                <a:solidFill>
                  <a:schemeClr val="accent2"/>
                </a:solidFill>
              </a:rPr>
              <a:t> </a:t>
            </a:r>
            <a:endParaRPr lang="es-AR" sz="1200" b="0" u="none" dirty="0"/>
          </a:p>
        </p:txBody>
      </p:sp>
      <p:sp>
        <p:nvSpPr>
          <p:cNvPr id="31746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3" action="ppaction://hlinksldjump"/>
              </a:rPr>
              <a:t>volver</a:t>
            </a:r>
            <a:endParaRPr lang="es-AR" sz="1200"/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/>
              <a:t>Consulta y Generación con publicación previa</a:t>
            </a:r>
          </a:p>
        </p:txBody>
      </p:sp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6954838" y="2493963"/>
            <a:ext cx="280987" cy="287337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31749" name="Text Box 11"/>
          <p:cNvSpPr txBox="1">
            <a:spLocks noChangeArrowheads="1"/>
          </p:cNvSpPr>
          <p:nvPr/>
        </p:nvSpPr>
        <p:spPr bwMode="auto">
          <a:xfrm>
            <a:off x="6954838" y="3573463"/>
            <a:ext cx="280987" cy="287337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4</a:t>
            </a:r>
          </a:p>
        </p:txBody>
      </p:sp>
      <p:pic>
        <p:nvPicPr>
          <p:cNvPr id="31750" name="Picture 13" descr="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5975" y="1557338"/>
            <a:ext cx="4791075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6"/>
          <p:cNvSpPr txBox="1">
            <a:spLocks noChangeArrowheads="1"/>
          </p:cNvSpPr>
          <p:nvPr/>
        </p:nvSpPr>
        <p:spPr bwMode="auto">
          <a:xfrm>
            <a:off x="0" y="1196975"/>
            <a:ext cx="9144000" cy="284163"/>
          </a:xfrm>
          <a:prstGeom prst="rect">
            <a:avLst/>
          </a:prstGeom>
          <a:solidFill>
            <a:srgbClr val="DBDCDD">
              <a:alpha val="41960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 u="none" dirty="0"/>
              <a:t>Consulta y Generación con publicación previa – Pagos a través de </a:t>
            </a:r>
            <a:r>
              <a:rPr lang="es-AR" sz="1200" u="none" dirty="0" smtClean="0">
                <a:solidFill>
                  <a:srgbClr val="FF3300"/>
                </a:solidFill>
              </a:rPr>
              <a:t>“</a:t>
            </a:r>
            <a:r>
              <a:rPr lang="es-AR" sz="1200" u="none" dirty="0" err="1" smtClean="0">
                <a:solidFill>
                  <a:srgbClr val="FF3300"/>
                </a:solidFill>
              </a:rPr>
              <a:t>BtoB</a:t>
            </a:r>
            <a:r>
              <a:rPr lang="es-AR" sz="1200" u="none" dirty="0" smtClean="0"/>
              <a:t> </a:t>
            </a:r>
            <a:r>
              <a:rPr lang="es-AR" sz="1200" u="none" dirty="0" err="1" smtClean="0">
                <a:solidFill>
                  <a:srgbClr val="FF3300"/>
                </a:solidFill>
              </a:rPr>
              <a:t>Interpago</a:t>
            </a:r>
            <a:r>
              <a:rPr lang="es-AR" sz="1200" u="none" dirty="0" smtClean="0">
                <a:solidFill>
                  <a:srgbClr val="FF3300"/>
                </a:solidFill>
              </a:rPr>
              <a:t>” </a:t>
            </a:r>
            <a:endParaRPr lang="es-AR" sz="1200" u="none" dirty="0">
              <a:solidFill>
                <a:srgbClr val="FF3300"/>
              </a:solidFill>
            </a:endParaRPr>
          </a:p>
        </p:txBody>
      </p:sp>
      <p:sp>
        <p:nvSpPr>
          <p:cNvPr id="33794" name="Text Box 17"/>
          <p:cNvSpPr txBox="1">
            <a:spLocks noChangeArrowheads="1"/>
          </p:cNvSpPr>
          <p:nvPr/>
        </p:nvSpPr>
        <p:spPr bwMode="auto">
          <a:xfrm>
            <a:off x="250825" y="5165725"/>
            <a:ext cx="8642350" cy="568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AR" sz="1200" b="0" u="none"/>
              <a:t>5. Ingrese CUIL, usuario y clave para acceder a Interbanking y presione el botón “</a:t>
            </a:r>
            <a:r>
              <a:rPr lang="es-AR" sz="1200" b="0" u="none">
                <a:solidFill>
                  <a:srgbClr val="FF3300"/>
                </a:solidFill>
              </a:rPr>
              <a:t>Aceptar</a:t>
            </a:r>
            <a:r>
              <a:rPr lang="es-AR" sz="1200" b="0" u="none"/>
              <a:t>”.</a:t>
            </a:r>
            <a:endParaRPr lang="es-ES" sz="1200" b="0" u="none">
              <a:solidFill>
                <a:schemeClr val="accent2"/>
              </a:solidFill>
            </a:endParaRPr>
          </a:p>
          <a:p>
            <a:pPr marL="342900" indent="-342900">
              <a:lnSpc>
                <a:spcPct val="150000"/>
              </a:lnSpc>
            </a:pPr>
            <a:r>
              <a:rPr lang="es-AR" sz="1200" b="0" u="none"/>
              <a:t>6. Seleccione la cuenta a debitar y haga clic en “</a:t>
            </a:r>
            <a:r>
              <a:rPr lang="es-AR" sz="1200" b="0" u="none">
                <a:solidFill>
                  <a:srgbClr val="FF3300"/>
                </a:solidFill>
              </a:rPr>
              <a:t>Aceptar</a:t>
            </a:r>
            <a:r>
              <a:rPr lang="es-AR" sz="1200" b="0" u="none"/>
              <a:t>” para confirmar la generación del pago.</a:t>
            </a:r>
          </a:p>
        </p:txBody>
      </p:sp>
      <p:grpSp>
        <p:nvGrpSpPr>
          <p:cNvPr id="33795" name="Group 25"/>
          <p:cNvGrpSpPr>
            <a:grpSpLocks/>
          </p:cNvGrpSpPr>
          <p:nvPr/>
        </p:nvGrpSpPr>
        <p:grpSpPr bwMode="auto">
          <a:xfrm>
            <a:off x="427559" y="1700808"/>
            <a:ext cx="8392913" cy="3096344"/>
            <a:chOff x="703" y="1297"/>
            <a:chExt cx="4389" cy="1271"/>
          </a:xfrm>
        </p:grpSpPr>
        <p:pic>
          <p:nvPicPr>
            <p:cNvPr id="33800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 r="3940" b="30112"/>
            <a:stretch>
              <a:fillRect/>
            </a:stretch>
          </p:blipFill>
          <p:spPr bwMode="auto">
            <a:xfrm>
              <a:off x="703" y="1297"/>
              <a:ext cx="2178" cy="12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33801" name="Picture 27" descr="interbanking3"/>
            <p:cNvPicPr>
              <a:picLocks noChangeAspect="1" noChangeArrowheads="1"/>
            </p:cNvPicPr>
            <p:nvPr/>
          </p:nvPicPr>
          <p:blipFill>
            <a:blip r:embed="rId4" cstate="print"/>
            <a:srcRect l="2020" r="4039" b="30157"/>
            <a:stretch>
              <a:fillRect/>
            </a:stretch>
          </p:blipFill>
          <p:spPr bwMode="auto">
            <a:xfrm>
              <a:off x="2962" y="1297"/>
              <a:ext cx="2130" cy="12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33796" name="Rectangle 28"/>
          <p:cNvSpPr>
            <a:spLocks noChangeArrowheads="1"/>
          </p:cNvSpPr>
          <p:nvPr/>
        </p:nvSpPr>
        <p:spPr bwMode="auto">
          <a:xfrm>
            <a:off x="7850188" y="3719513"/>
            <a:ext cx="490537" cy="18256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2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2388" y="908050"/>
            <a:ext cx="631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>
                <a:hlinkClick r:id="rId5" action="ppaction://hlinksldjump"/>
              </a:rPr>
              <a:t>volver</a:t>
            </a:r>
            <a:endParaRPr lang="es-AR" sz="1200"/>
          </a:p>
        </p:txBody>
      </p:sp>
      <p:sp>
        <p:nvSpPr>
          <p:cNvPr id="33798" name="Text Box 30"/>
          <p:cNvSpPr txBox="1">
            <a:spLocks noChangeArrowheads="1"/>
          </p:cNvSpPr>
          <p:nvPr/>
        </p:nvSpPr>
        <p:spPr bwMode="auto">
          <a:xfrm>
            <a:off x="3494088" y="2708275"/>
            <a:ext cx="280987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33799" name="Text Box 31"/>
          <p:cNvSpPr txBox="1">
            <a:spLocks noChangeArrowheads="1"/>
          </p:cNvSpPr>
          <p:nvPr/>
        </p:nvSpPr>
        <p:spPr bwMode="auto">
          <a:xfrm>
            <a:off x="8540750" y="2781300"/>
            <a:ext cx="280988" cy="287338"/>
          </a:xfrm>
          <a:prstGeom prst="rect">
            <a:avLst/>
          </a:prstGeom>
          <a:solidFill>
            <a:srgbClr val="DBDCD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u="none">
                <a:solidFill>
                  <a:srgbClr val="FF3300"/>
                </a:solidFill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843</Words>
  <Application>Microsoft Office PowerPoint</Application>
  <PresentationFormat>Presentación en pantalla (4:3)</PresentationFormat>
  <Paragraphs>107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Grupo BSCH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MCS</dc:creator>
  <cp:lastModifiedBy>Pereiro, Norberto Mario</cp:lastModifiedBy>
  <cp:revision>249</cp:revision>
  <dcterms:created xsi:type="dcterms:W3CDTF">2007-05-11T19:23:13Z</dcterms:created>
  <dcterms:modified xsi:type="dcterms:W3CDTF">2016-05-11T15:38:05Z</dcterms:modified>
</cp:coreProperties>
</file>